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90" r:id="rId6"/>
    <p:sldId id="291" r:id="rId7"/>
    <p:sldId id="292" r:id="rId8"/>
    <p:sldId id="293" r:id="rId9"/>
    <p:sldId id="28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/>
              <a:t>Data Management Principles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5105400"/>
            <a:ext cx="50448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</a:t>
            </a:r>
          </a:p>
          <a:p>
            <a:r>
              <a:rPr lang="en-US" dirty="0" smtClean="0"/>
              <a:t>Reliable Machine Learning </a:t>
            </a:r>
          </a:p>
          <a:p>
            <a:r>
              <a:rPr lang="en-US" dirty="0" smtClean="0"/>
              <a:t>By Chen, Murphy, </a:t>
            </a:r>
            <a:r>
              <a:rPr lang="en-US" dirty="0" err="1" smtClean="0"/>
              <a:t>Sculley</a:t>
            </a:r>
            <a:r>
              <a:rPr lang="en-US" dirty="0" smtClean="0"/>
              <a:t>, Underwood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and ML Pipelines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ML systems are data processing pipelines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a purpose to extract usable and repeatable insights from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fundamentally</a:t>
            </a:r>
            <a:r>
              <a:rPr lang="en-US" dirty="0"/>
              <a:t>, they consume data, and output a processed representation of that data</a:t>
            </a:r>
          </a:p>
          <a:p>
            <a:endParaRPr lang="en-US" dirty="0"/>
          </a:p>
          <a:p>
            <a:r>
              <a:rPr lang="en-US" dirty="0"/>
              <a:t>Key differences between ML pipelines and conventional log processing or analysis pipelines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have some very different and specific constraints and fail in different ways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success is hard to measure,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failures are difficult to detect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depend thoroughly and completely on the structure, performance, accuracy, and reliability of their underlying data systems</a:t>
            </a:r>
          </a:p>
          <a:p>
            <a:endParaRPr lang="en-US" dirty="0"/>
          </a:p>
          <a:p>
            <a:r>
              <a:rPr lang="en-US" dirty="0"/>
              <a:t>Overwhelmingly interested in two things: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data used to construct the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processing pipeline that takes the data and transforms it into models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Relation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as </a:t>
            </a:r>
            <a:r>
              <a:rPr lang="en-IN" dirty="0" smtClean="0"/>
              <a:t>Asset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Unarguably data is an </a:t>
            </a:r>
            <a:r>
              <a:rPr lang="en-US" dirty="0">
                <a:solidFill>
                  <a:srgbClr val="FF0000"/>
                </a:solidFill>
              </a:rPr>
              <a:t>important asset </a:t>
            </a:r>
            <a:r>
              <a:rPr lang="en-US" dirty="0"/>
              <a:t>in ML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certainly impossible to have an ML system without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often true that a simple (or even simplistic) ML system with more (and higher-quality) training data can outperform a more sophisticated system with less, or less representative, data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/>
              <a:t>Organizations continue to scramble to collect as much data as possible, hoping to find ways to turn that data into value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organizations have made this into a profoundly successful business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Netflix, whose ability to recommend high-quality shows and movies to customers was an early differentiator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2536825"/>
            <a:ext cx="4343400" cy="277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as Liability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Anything could be an asset, under the right (wrong) circumstances, it can also be a liability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data, the acquisition, collection, and curation of data can expose areas of unexpected nuance and complexity in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lead to potential harm for us and for our users</a:t>
            </a:r>
          </a:p>
          <a:p>
            <a:endParaRPr lang="en-US" dirty="0"/>
          </a:p>
          <a:p>
            <a:r>
              <a:rPr lang="en-US" dirty="0"/>
              <a:t>The intent is to enumerate enough of the complexity to dissuade any readers from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simply thinking “more data == better” 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thinking “this stuff is easy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as </a:t>
            </a:r>
            <a:r>
              <a:rPr lang="en-IN" dirty="0" smtClean="0"/>
              <a:t>Liability(2)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Data must be collected in compliance with applicable laws, which might be based 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organization is located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the data originates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 organizational policies</a:t>
            </a:r>
          </a:p>
          <a:p>
            <a:endParaRPr lang="en-US" dirty="0"/>
          </a:p>
          <a:p>
            <a:r>
              <a:rPr lang="en-US" dirty="0"/>
              <a:t>Significant restrictions 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what counts as data about people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 to get permission to store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 to store and retrieve the permission that was granted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whether we need to provide access to the data to the people who provided it and under what circumstances</a:t>
            </a:r>
          </a:p>
          <a:p>
            <a:endParaRPr lang="en-US" dirty="0"/>
          </a:p>
          <a:p>
            <a:r>
              <a:rPr lang="en-US" dirty="0"/>
              <a:t>Restrictions may come from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laws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industry practices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insurance regulations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corporate governance policies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any range of other sources</a:t>
            </a:r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smtClean="0"/>
              <a:t>example, some </a:t>
            </a:r>
            <a:r>
              <a:rPr lang="en-US" dirty="0"/>
              <a:t>jurisdictions include prohibition against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collecting personally identifiable information (PII) about an individual without their explicit written consent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along with the requirement to delete that data upon request by the data </a:t>
            </a:r>
            <a:r>
              <a:rPr lang="en-US" dirty="0" smtClean="0"/>
              <a:t>subject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Questions with data collection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8839200" y="6324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315200" y="6858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58000" y="6324600"/>
            <a:ext cx="487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Not technical question, but policy question!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17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as </a:t>
            </a:r>
            <a:r>
              <a:rPr lang="en-IN" dirty="0" smtClean="0"/>
              <a:t>Liability(3)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must be secured from external and internal access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Employees </a:t>
            </a:r>
            <a:r>
              <a:rPr lang="en-US" dirty="0"/>
              <a:t>should not be able to view or change private user data without restriction and without detailed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  logging </a:t>
            </a:r>
            <a:r>
              <a:rPr lang="en-US" dirty="0"/>
              <a:t>of that</a:t>
            </a:r>
          </a:p>
          <a:p>
            <a:endParaRPr lang="en-US" dirty="0"/>
          </a:p>
          <a:p>
            <a:r>
              <a:rPr lang="en-US" dirty="0"/>
              <a:t>Pseudonymization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approach to reducing data access and reducing the auditing surface is to anonymize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private identifiers are replaced with others in a reversible fashion, and reversing the </a:t>
            </a:r>
            <a:r>
              <a:rPr lang="en-US" dirty="0" err="1"/>
              <a:t>pseudonymization</a:t>
            </a:r>
            <a:r>
              <a:rPr lang="en-US" dirty="0"/>
              <a:t>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requires </a:t>
            </a:r>
            <a:r>
              <a:rPr lang="en-US" dirty="0"/>
              <a:t>access to an </a:t>
            </a:r>
            <a:r>
              <a:rPr lang="en-US" dirty="0" smtClean="0"/>
              <a:t>additional </a:t>
            </a:r>
            <a:r>
              <a:rPr lang="en-US" dirty="0"/>
              <a:t>data or system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protects the data from casual inspection by engineers working on the pipeline but permits discovery if we find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that </a:t>
            </a:r>
            <a:r>
              <a:rPr lang="en-US" dirty="0"/>
              <a:t>we need to reverse the anonymization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preserves the properties of data that are relevant to ML model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better approach is permanently removing any direct connection between private data about a 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/>
              <a:t> </a:t>
            </a:r>
            <a:r>
              <a:rPr lang="en-US" smtClean="0"/>
              <a:t>    </a:t>
            </a:r>
            <a:r>
              <a:rPr lang="en-US" smtClean="0"/>
              <a:t>person </a:t>
            </a:r>
            <a:r>
              <a:rPr lang="en-US" dirty="0"/>
              <a:t>and the data that we use to train 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substantially reduce the risk of the data and increase the flexibility to handle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harder than it seems!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Doing this in a way that’s not trivially reversible but still valuable can be difficult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Questions with data </a:t>
            </a:r>
            <a:r>
              <a:rPr lang="en-IN" dirty="0" smtClean="0"/>
              <a:t>storage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1388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as </a:t>
            </a:r>
            <a:r>
              <a:rPr lang="en-IN" dirty="0" smtClean="0"/>
              <a:t>Liability(4)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Might need to delete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at the request of individual users, local laws, regulations, compliances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 cases where we no longer have permission to store the data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Deleting data and having it actually be deleted is surprisingly hard!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been true since at least the early MS-DOS days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today’s computing environment makes deletion even harder due to multiple copies of the data and metadata management</a:t>
            </a:r>
          </a:p>
          <a:p>
            <a:endParaRPr lang="en-US" dirty="0"/>
          </a:p>
          <a:p>
            <a:r>
              <a:rPr lang="en-US" dirty="0"/>
              <a:t>Important to be certain that people want their data deleted without putting up arbitrary barriers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impose a short delay before really deleting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underlying data structures, indices, and backups may be reconstructed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Questions with data </a:t>
            </a:r>
            <a:r>
              <a:rPr lang="en-IN" dirty="0" smtClean="0"/>
              <a:t>deletion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1965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The </a:t>
            </a:r>
            <a:r>
              <a:rPr lang="en-US" dirty="0"/>
              <a:t>Data Sensitivity of ML Pipelines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ML pipelines are unusually sensitive to their input data compared to most other data processing pipelines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 data processing pipelines are subject to the correctness and volume of their input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pipelines are furthermore sensitive to subtle changes in distribution of the data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can easily go from mostly right to significantly wrong simply by omitting a small fraction of the data</a:t>
            </a:r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 smtClean="0"/>
              <a:t>example, </a:t>
            </a:r>
            <a:r>
              <a:rPr lang="en-US" dirty="0"/>
              <a:t>consider a real-world system that somehow loses all of the data from a particular country, region, or language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drop all of the data from December 31 of a given year, lose the ability to detect New Year’s Eve shopping trends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treads may </a:t>
            </a:r>
            <a:r>
              <a:rPr lang="en-US" dirty="0"/>
              <a:t>be substantially different from the surrounding days in December and January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results into systematically biased results in significant confusion in models’ understanding and predictions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As a result of this sensitivity, the ability to aggregate, process, and monitor data is critical to successfully managing ML data pipelines.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9487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Reliability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Because our data processing system needs to work, the data must have several characteristics as it traverses the system</a:t>
            </a:r>
          </a:p>
          <a:p>
            <a:endParaRPr lang="en-US" dirty="0"/>
          </a:p>
          <a:p>
            <a:r>
              <a:rPr lang="en-US" dirty="0" smtClean="0"/>
              <a:t>Needs to know basics </a:t>
            </a:r>
            <a:r>
              <a:rPr lang="en-US" dirty="0"/>
              <a:t>of making sure that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data is not lost (durability)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the same for all copies (consistency)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tracked carefully as it changes over time (version control)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read fast enough (performance)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ready to be read (availability)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3311</TotalTime>
  <Words>997</Words>
  <Application>Microsoft Office PowerPoint</Application>
  <PresentationFormat>Widescreen</PresentationFormat>
  <Paragraphs>124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Management Principles</vt:lpstr>
      <vt:lpstr>Data and ML Pipelines </vt:lpstr>
      <vt:lpstr>Data as Asset</vt:lpstr>
      <vt:lpstr>Data as Liability</vt:lpstr>
      <vt:lpstr>Data as Liability(2)</vt:lpstr>
      <vt:lpstr>Data as Liability(3)</vt:lpstr>
      <vt:lpstr>Data as Liability(4)</vt:lpstr>
      <vt:lpstr>  The Data Sensitivity of ML Pipelines  </vt:lpstr>
      <vt:lpstr>Data Reliability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252</cp:revision>
  <dcterms:created xsi:type="dcterms:W3CDTF">2018-10-16T06:13:57Z</dcterms:created>
  <dcterms:modified xsi:type="dcterms:W3CDTF">2023-05-26T04:55:59Z</dcterms:modified>
</cp:coreProperties>
</file>

<file path=docProps/thumbnail.jpeg>
</file>